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7" r:id="rId9"/>
    <p:sldId id="268" r:id="rId10"/>
    <p:sldId id="269" r:id="rId11"/>
    <p:sldId id="264" r:id="rId12"/>
    <p:sldId id="265" r:id="rId13"/>
    <p:sldId id="270" r:id="rId14"/>
    <p:sldId id="271" r:id="rId15"/>
    <p:sldId id="273" r:id="rId16"/>
    <p:sldId id="274" r:id="rId17"/>
    <p:sldId id="275" r:id="rId18"/>
    <p:sldId id="277" r:id="rId19"/>
    <p:sldId id="276" r:id="rId20"/>
    <p:sldId id="278" r:id="rId21"/>
    <p:sldId id="280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7DB51-A909-FB43-8377-98C19C0D0B22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37AE0-4046-C94E-BFB3-17ECA754B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63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537AE0-4046-C94E-BFB3-17ECA754B9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6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31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9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7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5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8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0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43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32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0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7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29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5" r:id="rId6"/>
    <p:sldLayoutId id="2147483780" r:id="rId7"/>
    <p:sldLayoutId id="2147483781" r:id="rId8"/>
    <p:sldLayoutId id="2147483782" r:id="rId9"/>
    <p:sldLayoutId id="2147483784" r:id="rId10"/>
    <p:sldLayoutId id="21474837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B28407A-A0BB-6445-82A4-A2F011751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906" y="1222198"/>
            <a:ext cx="6860569" cy="199851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AIR POLLUTION AND RESPIRATORY DEATHS IN TURKEY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6EB0FC8-2969-E445-985D-62EF2531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906" y="4027470"/>
            <a:ext cx="3430285" cy="1797537"/>
          </a:xfrm>
        </p:spPr>
        <p:txBody>
          <a:bodyPr anchor="b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Yusuf </a:t>
            </a:r>
            <a:r>
              <a:rPr lang="en-US" sz="1600" dirty="0" err="1"/>
              <a:t>Eren</a:t>
            </a:r>
            <a:r>
              <a:rPr lang="en-US" sz="1600" dirty="0"/>
              <a:t> </a:t>
            </a:r>
            <a:r>
              <a:rPr lang="en-US" sz="1600" dirty="0" err="1"/>
              <a:t>Akgün</a:t>
            </a:r>
            <a:r>
              <a:rPr lang="en-US" sz="1600" dirty="0"/>
              <a:t> 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600" dirty="0" err="1"/>
              <a:t>Berçin</a:t>
            </a:r>
            <a:r>
              <a:rPr lang="en-US" sz="1600" dirty="0"/>
              <a:t> Saba </a:t>
            </a:r>
            <a:r>
              <a:rPr lang="en-US" sz="1600" dirty="0" err="1"/>
              <a:t>Güngör</a:t>
            </a:r>
            <a:r>
              <a:rPr lang="en-US" sz="1600" dirty="0"/>
              <a:t> 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600" dirty="0" err="1"/>
              <a:t>İdil</a:t>
            </a:r>
            <a:r>
              <a:rPr lang="en-US" sz="1600" dirty="0"/>
              <a:t> </a:t>
            </a:r>
            <a:r>
              <a:rPr lang="en-US" sz="1600" dirty="0" err="1"/>
              <a:t>Güler</a:t>
            </a:r>
            <a:endParaRPr lang="en-US" sz="1600" dirty="0"/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Muhammed Arda </a:t>
            </a:r>
            <a:r>
              <a:rPr lang="en-US" sz="1600" dirty="0" err="1"/>
              <a:t>Akkan</a:t>
            </a:r>
            <a:r>
              <a:rPr lang="en-US" sz="1600" dirty="0"/>
              <a:t> 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Furkan Emre </a:t>
            </a:r>
            <a:r>
              <a:rPr lang="en-US" sz="1600" dirty="0" err="1"/>
              <a:t>Güler</a:t>
            </a:r>
            <a:endParaRPr lang="en-US" sz="1600" dirty="0"/>
          </a:p>
        </p:txBody>
      </p:sp>
      <p:pic>
        <p:nvPicPr>
          <p:cNvPr id="20" name="Picture 3" descr="Smoke from factory">
            <a:extLst>
              <a:ext uri="{FF2B5EF4-FFF2-40B4-BE49-F238E27FC236}">
                <a16:creationId xmlns:a16="http://schemas.microsoft.com/office/drawing/2014/main" id="{03FC6A97-93D8-EA1D-2B46-749EF40E8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71" r="-1" b="-1"/>
          <a:stretch/>
        </p:blipFill>
        <p:spPr>
          <a:xfrm>
            <a:off x="2685473" y="10"/>
            <a:ext cx="9506528" cy="6857990"/>
          </a:xfrm>
          <a:custGeom>
            <a:avLst/>
            <a:gdLst/>
            <a:ahLst/>
            <a:cxnLst/>
            <a:rect l="l" t="t" r="r" b="b"/>
            <a:pathLst>
              <a:path w="9506528" h="6858000">
                <a:moveTo>
                  <a:pt x="6427633" y="0"/>
                </a:moveTo>
                <a:lnTo>
                  <a:pt x="9506528" y="0"/>
                </a:lnTo>
                <a:lnTo>
                  <a:pt x="9506528" y="1557082"/>
                </a:lnTo>
                <a:lnTo>
                  <a:pt x="4860617" y="6858000"/>
                </a:lnTo>
                <a:lnTo>
                  <a:pt x="417041" y="6858000"/>
                </a:lnTo>
                <a:close/>
                <a:moveTo>
                  <a:pt x="0" y="0"/>
                </a:moveTo>
                <a:lnTo>
                  <a:pt x="6427633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8D8C03A-D73E-4E89-A17E-452429264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9822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1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2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6A7E1DB0-4719-CB46-9688-72572722F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68"/>
          <a:stretch/>
        </p:blipFill>
        <p:spPr>
          <a:xfrm>
            <a:off x="415235" y="250468"/>
            <a:ext cx="7095989" cy="5729077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54450CDF-E051-3849-A2E9-FF05C4CBB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073" y="1145221"/>
            <a:ext cx="3854392" cy="483432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ABA89E6B-AE0C-ED4B-A416-AC7260EB504C}"/>
              </a:ext>
            </a:extLst>
          </p:cNvPr>
          <p:cNvSpPr txBox="1"/>
          <p:nvPr/>
        </p:nvSpPr>
        <p:spPr>
          <a:xfrm>
            <a:off x="7511224" y="560446"/>
            <a:ext cx="1913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45236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siyah, siyah beyaz içeren bir resim&#10;&#10;Açıklama otomatik olarak oluşturuldu">
            <a:extLst>
              <a:ext uri="{FF2B5EF4-FFF2-40B4-BE49-F238E27FC236}">
                <a16:creationId xmlns:a16="http://schemas.microsoft.com/office/drawing/2014/main" id="{DE6AAD72-015D-4F4E-BA92-707072209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05" y="1686827"/>
            <a:ext cx="11516987" cy="3301684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7EC2915-1E44-0042-B56D-005983805203}"/>
              </a:ext>
            </a:extLst>
          </p:cNvPr>
          <p:cNvSpPr txBox="1"/>
          <p:nvPr/>
        </p:nvSpPr>
        <p:spPr>
          <a:xfrm>
            <a:off x="337505" y="978941"/>
            <a:ext cx="5061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Pollution Data Frame:</a:t>
            </a:r>
          </a:p>
        </p:txBody>
      </p:sp>
    </p:spTree>
    <p:extLst>
      <p:ext uri="{BB962C8B-B14F-4D97-AF65-F5344CB8AC3E}">
        <p14:creationId xmlns:p14="http://schemas.microsoft.com/office/powerpoint/2010/main" val="174903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5084F9-CBF8-5041-9CDA-54982BCA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18" y="278401"/>
            <a:ext cx="9905999" cy="1360898"/>
          </a:xfrm>
        </p:spPr>
        <p:txBody>
          <a:bodyPr/>
          <a:lstStyle/>
          <a:p>
            <a:r>
              <a:rPr lang="en-US" dirty="0"/>
              <a:t>Death / Population Rate:</a:t>
            </a:r>
          </a:p>
        </p:txBody>
      </p:sp>
      <p:pic>
        <p:nvPicPr>
          <p:cNvPr id="5" name="İçerik Yer Tutucusu 4" descr="ekran görüntüsü, metin, siyah beyaz, siyah içeren bir resim&#10;&#10;Açıklama otomatik olarak oluşturuldu">
            <a:extLst>
              <a:ext uri="{FF2B5EF4-FFF2-40B4-BE49-F238E27FC236}">
                <a16:creationId xmlns:a16="http://schemas.microsoft.com/office/drawing/2014/main" id="{6C15A348-2871-F046-9A3C-22960BD7C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018" y="1655281"/>
            <a:ext cx="10835737" cy="4142269"/>
          </a:xfrm>
        </p:spPr>
      </p:pic>
    </p:spTree>
    <p:extLst>
      <p:ext uri="{BB962C8B-B14F-4D97-AF65-F5344CB8AC3E}">
        <p14:creationId xmlns:p14="http://schemas.microsoft.com/office/powerpoint/2010/main" val="109405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Grafik grafiğinin resimsel gösterimi">
            <a:extLst>
              <a:ext uri="{FF2B5EF4-FFF2-40B4-BE49-F238E27FC236}">
                <a16:creationId xmlns:a16="http://schemas.microsoft.com/office/drawing/2014/main" id="{A4FCA507-DE81-014A-BE52-56694ABD3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47EAF5F-FBCA-E148-93D0-36435321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29" y="1181101"/>
            <a:ext cx="7236143" cy="26109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spc="300" dirty="0">
                <a:solidFill>
                  <a:srgbClr val="FFFFFF"/>
                </a:solidFill>
              </a:rPr>
              <a:t>3</a:t>
            </a:r>
            <a:r>
              <a:rPr lang="en-US" sz="6600" cap="all" spc="300" baseline="30000" dirty="0">
                <a:solidFill>
                  <a:srgbClr val="FFFFFF"/>
                </a:solidFill>
              </a:rPr>
              <a:t>rd</a:t>
            </a:r>
            <a:r>
              <a:rPr lang="en-US" sz="6600" cap="all" spc="300" dirty="0">
                <a:solidFill>
                  <a:srgbClr val="FFFFFF"/>
                </a:solidFill>
              </a:rPr>
              <a:t> STEP: DATA VISUALIZATION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392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çizgi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CA95C80D-13C5-9743-934E-7F7E2388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2" y="1047964"/>
            <a:ext cx="5828438" cy="4570502"/>
          </a:xfrm>
          <a:prstGeom prst="rect">
            <a:avLst/>
          </a:prstGeom>
        </p:spPr>
      </p:pic>
      <p:pic>
        <p:nvPicPr>
          <p:cNvPr id="6" name="Resim 5" descr="çizgi, öykü gelişim çizgisi; kumpas; grafiğini çıkarma, diyagram, metin içeren bir resim&#10;&#10;Açıklama otomatik olarak oluşturuldu">
            <a:extLst>
              <a:ext uri="{FF2B5EF4-FFF2-40B4-BE49-F238E27FC236}">
                <a16:creationId xmlns:a16="http://schemas.microsoft.com/office/drawing/2014/main" id="{13B42BDE-EEE3-664E-B159-BDD884A4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7964"/>
            <a:ext cx="5926278" cy="45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7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metin, ekran görüntüsü, diyagram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0E15FDB2-9FE6-104A-B2BF-389BC6DAC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08" y="228188"/>
            <a:ext cx="1713466" cy="58083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 descr="metin, ekran görüntüsü, çizgi, sayı, numara içeren bir resim&#10;&#10;Açıklama otomatik olarak oluşturuldu">
            <a:extLst>
              <a:ext uri="{FF2B5EF4-FFF2-40B4-BE49-F238E27FC236}">
                <a16:creationId xmlns:a16="http://schemas.microsoft.com/office/drawing/2014/main" id="{4A626FB4-E9BC-4448-BB2B-2A796C2E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090579"/>
            <a:ext cx="3537345" cy="267069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 descr="ekran görüntüsü, metin içeren bir resim&#10;&#10;Açıklama otomatik olarak oluşturuldu">
            <a:extLst>
              <a:ext uri="{FF2B5EF4-FFF2-40B4-BE49-F238E27FC236}">
                <a16:creationId xmlns:a16="http://schemas.microsoft.com/office/drawing/2014/main" id="{C1DE0A1D-A0EB-B74E-8DFA-294509FE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028" y="228188"/>
            <a:ext cx="2047448" cy="58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40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19" descr="Endüstriyel duman yığını">
            <a:extLst>
              <a:ext uri="{FF2B5EF4-FFF2-40B4-BE49-F238E27FC236}">
                <a16:creationId xmlns:a16="http://schemas.microsoft.com/office/drawing/2014/main" id="{8431EFAC-C0D2-9A45-8514-E763FE6B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27" y="321734"/>
            <a:ext cx="4352314" cy="2905170"/>
          </a:xfrm>
          <a:prstGeom prst="rect">
            <a:avLst/>
          </a:prstGeom>
        </p:spPr>
      </p:pic>
      <p:pic>
        <p:nvPicPr>
          <p:cNvPr id="8" name="Resim 7" descr="metin, ekran görüntüsü, yazı tipi, yazılım içeren bir resim&#10;&#10;Açıklama otomatik olarak oluşturuldu">
            <a:extLst>
              <a:ext uri="{FF2B5EF4-FFF2-40B4-BE49-F238E27FC236}">
                <a16:creationId xmlns:a16="http://schemas.microsoft.com/office/drawing/2014/main" id="{47B952D1-5DB4-5340-B30A-3B236E77E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183794"/>
            <a:ext cx="5426764" cy="16551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tin, ekran görüntüsü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94F6E4BD-6FA2-DC4B-92D5-AE1A5038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726" y="321734"/>
            <a:ext cx="3505379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3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calculus formula">
            <a:extLst>
              <a:ext uri="{FF2B5EF4-FFF2-40B4-BE49-F238E27FC236}">
                <a16:creationId xmlns:a16="http://schemas.microsoft.com/office/drawing/2014/main" id="{55A38E58-72A2-AC09-DB9F-7D6F3BB3C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6" r="19570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BFC48B52-0A20-584F-93B0-DA57DA90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91" y="1061686"/>
            <a:ext cx="7214624" cy="3101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600" cap="all" spc="300" dirty="0"/>
              <a:t>4</a:t>
            </a:r>
            <a:r>
              <a:rPr lang="en-US" sz="6600" cap="all" spc="300" baseline="30000" dirty="0"/>
              <a:t>th</a:t>
            </a:r>
            <a:r>
              <a:rPr lang="en-US" sz="6600" cap="all" spc="300" dirty="0"/>
              <a:t> STEP: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78238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59A874-3224-4A40-9FA0-E3D1E428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i="0" dirty="0">
                <a:solidFill>
                  <a:srgbClr val="E8EAED"/>
                </a:solidFill>
                <a:effectLst/>
                <a:latin typeface="Google Sans"/>
              </a:rPr>
              <a:t>H</a:t>
            </a:r>
            <a:r>
              <a:rPr lang="tr-TR" b="0" i="0" baseline="-25000" dirty="0">
                <a:solidFill>
                  <a:srgbClr val="E8EAED"/>
                </a:solidFill>
                <a:effectLst/>
                <a:latin typeface="Google Sans"/>
              </a:rPr>
              <a:t>0 : </a:t>
            </a:r>
            <a:r>
              <a:rPr lang="tr-TR" b="0" i="0" baseline="-25000" dirty="0" err="1">
                <a:solidFill>
                  <a:srgbClr val="E8EAED"/>
                </a:solidFill>
                <a:effectLst/>
                <a:latin typeface="Google Sans"/>
              </a:rPr>
              <a:t>There</a:t>
            </a:r>
            <a:r>
              <a:rPr lang="tr-TR" b="0" i="0" baseline="-25000" dirty="0">
                <a:solidFill>
                  <a:srgbClr val="E8EAED"/>
                </a:solidFill>
                <a:effectLst/>
                <a:latin typeface="Google Sans"/>
              </a:rPr>
              <a:t> is </a:t>
            </a:r>
            <a:r>
              <a:rPr lang="tr-TR" b="0" i="0" baseline="-25000" dirty="0" err="1">
                <a:solidFill>
                  <a:srgbClr val="E8EAED"/>
                </a:solidFill>
                <a:effectLst/>
                <a:latin typeface="Google Sans"/>
              </a:rPr>
              <a:t>no</a:t>
            </a:r>
            <a:r>
              <a:rPr lang="tr-TR" b="0" i="0" baseline="-2500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tr-TR" b="0" i="0" baseline="-25000" dirty="0" err="1">
                <a:solidFill>
                  <a:srgbClr val="E8EAED"/>
                </a:solidFill>
                <a:effectLst/>
                <a:latin typeface="Google Sans"/>
              </a:rPr>
              <a:t>significant</a:t>
            </a:r>
            <a:r>
              <a:rPr lang="tr-TR" b="0" i="0" baseline="-2500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tr-TR" b="0" i="0" baseline="-25000" dirty="0" err="1">
                <a:solidFill>
                  <a:srgbClr val="E8EAED"/>
                </a:solidFill>
                <a:effectLst/>
                <a:latin typeface="Google Sans"/>
              </a:rPr>
              <a:t>relationship</a:t>
            </a:r>
            <a:r>
              <a:rPr lang="tr-TR" b="0" i="0" baseline="-2500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tr-TR" b="0" i="0" baseline="-25000" dirty="0" err="1">
                <a:solidFill>
                  <a:srgbClr val="E8EAED"/>
                </a:solidFill>
                <a:effectLst/>
                <a:latin typeface="Google Sans"/>
              </a:rPr>
              <a:t>between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tr-TR" baseline="-25000" dirty="0" err="1">
                <a:solidFill>
                  <a:srgbClr val="E8EAED"/>
                </a:solidFill>
                <a:latin typeface="Google Sans"/>
              </a:rPr>
              <a:t>air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tr-TR" baseline="-25000" dirty="0" err="1">
                <a:solidFill>
                  <a:srgbClr val="E8EAED"/>
                </a:solidFill>
                <a:latin typeface="Google Sans"/>
              </a:rPr>
              <a:t>pollution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tr-TR" baseline="-25000" dirty="0" err="1">
                <a:solidFill>
                  <a:srgbClr val="E8EAED"/>
                </a:solidFill>
                <a:latin typeface="Google Sans"/>
              </a:rPr>
              <a:t>and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tr-TR" baseline="-25000" dirty="0" err="1">
                <a:solidFill>
                  <a:srgbClr val="E8EAED"/>
                </a:solidFill>
                <a:latin typeface="Google Sans"/>
              </a:rPr>
              <a:t>respiratory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tr-TR" baseline="-25000" dirty="0" err="1">
                <a:solidFill>
                  <a:srgbClr val="E8EAED"/>
                </a:solidFill>
                <a:latin typeface="Google Sans"/>
              </a:rPr>
              <a:t>related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tr-TR" baseline="-25000" dirty="0" err="1">
                <a:solidFill>
                  <a:srgbClr val="E8EAED"/>
                </a:solidFill>
                <a:latin typeface="Google Sans"/>
              </a:rPr>
              <a:t>deaths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 in </a:t>
            </a:r>
            <a:r>
              <a:rPr lang="tr-TR" baseline="-25000" dirty="0" err="1">
                <a:solidFill>
                  <a:srgbClr val="E8EAED"/>
                </a:solidFill>
                <a:latin typeface="Google Sans"/>
              </a:rPr>
              <a:t>Turkey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 in 2009-2017.</a:t>
            </a:r>
            <a:br>
              <a:rPr lang="tr-TR" baseline="-25000" dirty="0">
                <a:solidFill>
                  <a:srgbClr val="E8EAED"/>
                </a:solidFill>
                <a:latin typeface="Google Sans"/>
              </a:rPr>
            </a:br>
            <a:r>
              <a:rPr lang="tr-TR" b="1" i="0" dirty="0">
                <a:solidFill>
                  <a:srgbClr val="BDC1C6"/>
                </a:solidFill>
                <a:effectLst/>
                <a:latin typeface="Google Sans"/>
              </a:rPr>
              <a:t>H</a:t>
            </a:r>
            <a:r>
              <a:rPr lang="tr-TR" b="1" i="0" baseline="-25000" dirty="0">
                <a:solidFill>
                  <a:srgbClr val="BDC1C6"/>
                </a:solidFill>
                <a:effectLst/>
                <a:latin typeface="Google Sans"/>
              </a:rPr>
              <a:t>a: </a:t>
            </a:r>
            <a:r>
              <a:rPr lang="tr-TR" b="1" i="0" baseline="-25000" dirty="0" err="1">
                <a:solidFill>
                  <a:srgbClr val="BDC1C6"/>
                </a:solidFill>
                <a:effectLst/>
                <a:latin typeface="Google Sans"/>
              </a:rPr>
              <a:t>There</a:t>
            </a:r>
            <a:r>
              <a:rPr lang="tr-TR" b="1" i="0" baseline="-25000" dirty="0">
                <a:solidFill>
                  <a:srgbClr val="BDC1C6"/>
                </a:solidFill>
                <a:effectLst/>
                <a:latin typeface="Google Sans"/>
              </a:rPr>
              <a:t> is a </a:t>
            </a:r>
            <a:r>
              <a:rPr lang="tr-TR" b="1" i="0" baseline="-25000" dirty="0" err="1">
                <a:solidFill>
                  <a:srgbClr val="BDC1C6"/>
                </a:solidFill>
                <a:effectLst/>
                <a:latin typeface="Google Sans"/>
              </a:rPr>
              <a:t>signigicant</a:t>
            </a:r>
            <a:r>
              <a:rPr lang="tr-TR" b="1" i="0" baseline="-25000" dirty="0">
                <a:solidFill>
                  <a:srgbClr val="BDC1C6"/>
                </a:solidFill>
                <a:effectLst/>
                <a:latin typeface="Google Sans"/>
              </a:rPr>
              <a:t> </a:t>
            </a:r>
            <a:r>
              <a:rPr lang="tr-TR" b="1" i="0" baseline="-25000" dirty="0" err="1">
                <a:solidFill>
                  <a:srgbClr val="BDC1C6"/>
                </a:solidFill>
                <a:effectLst/>
                <a:latin typeface="Google Sans"/>
              </a:rPr>
              <a:t>relationship</a:t>
            </a:r>
            <a:r>
              <a:rPr lang="tr-TR" b="1" i="0" baseline="-25000" dirty="0">
                <a:solidFill>
                  <a:srgbClr val="BDC1C6"/>
                </a:solidFill>
                <a:effectLst/>
                <a:latin typeface="Google Sans"/>
              </a:rPr>
              <a:t> </a:t>
            </a:r>
            <a:r>
              <a:rPr lang="tr-TR" b="1" i="0" baseline="-25000" dirty="0" err="1">
                <a:solidFill>
                  <a:srgbClr val="BDC1C6"/>
                </a:solidFill>
                <a:effectLst/>
                <a:latin typeface="Google Sans"/>
              </a:rPr>
              <a:t>between</a:t>
            </a:r>
            <a:r>
              <a:rPr lang="tr-TR" b="1" i="0" baseline="-25000" dirty="0">
                <a:solidFill>
                  <a:srgbClr val="BDC1C6"/>
                </a:solidFill>
                <a:effectLst/>
                <a:latin typeface="Google Sans"/>
              </a:rPr>
              <a:t> </a:t>
            </a:r>
            <a:r>
              <a:rPr lang="tr-TR" b="1" i="0" baseline="-25000" dirty="0" err="1">
                <a:solidFill>
                  <a:srgbClr val="BDC1C6"/>
                </a:solidFill>
                <a:effectLst/>
                <a:latin typeface="Google Sans"/>
              </a:rPr>
              <a:t>air</a:t>
            </a:r>
            <a:r>
              <a:rPr lang="tr-TR" b="1" i="0" baseline="-25000" dirty="0">
                <a:solidFill>
                  <a:srgbClr val="BDC1C6"/>
                </a:solidFill>
                <a:effectLst/>
                <a:latin typeface="Google Sans"/>
              </a:rPr>
              <a:t> </a:t>
            </a:r>
            <a:r>
              <a:rPr lang="tr-TR" b="1" i="0" baseline="-25000" dirty="0" err="1">
                <a:solidFill>
                  <a:srgbClr val="BDC1C6"/>
                </a:solidFill>
                <a:effectLst/>
                <a:latin typeface="Google Sans"/>
              </a:rPr>
              <a:t>pollution</a:t>
            </a:r>
            <a:r>
              <a:rPr lang="tr-TR" b="1" baseline="-25000" dirty="0">
                <a:solidFill>
                  <a:srgbClr val="BDC1C6"/>
                </a:solidFill>
                <a:latin typeface="Google Sans"/>
              </a:rPr>
              <a:t> </a:t>
            </a:r>
            <a:r>
              <a:rPr lang="tr-TR" b="1" baseline="-25000" dirty="0" err="1">
                <a:solidFill>
                  <a:srgbClr val="BDC1C6"/>
                </a:solidFill>
                <a:latin typeface="Google Sans"/>
              </a:rPr>
              <a:t>and</a:t>
            </a:r>
            <a:r>
              <a:rPr lang="tr-TR" b="1" baseline="-25000" dirty="0">
                <a:solidFill>
                  <a:srgbClr val="BDC1C6"/>
                </a:solidFill>
                <a:latin typeface="Google Sans"/>
              </a:rPr>
              <a:t> </a:t>
            </a:r>
            <a:r>
              <a:rPr lang="tr-TR" b="1" baseline="-25000" dirty="0" err="1">
                <a:solidFill>
                  <a:srgbClr val="BDC1C6"/>
                </a:solidFill>
                <a:latin typeface="Google Sans"/>
              </a:rPr>
              <a:t>respiratory</a:t>
            </a:r>
            <a:r>
              <a:rPr lang="tr-TR" b="1" baseline="-25000" dirty="0">
                <a:solidFill>
                  <a:srgbClr val="BDC1C6"/>
                </a:solidFill>
                <a:latin typeface="Google Sans"/>
              </a:rPr>
              <a:t> </a:t>
            </a:r>
            <a:r>
              <a:rPr lang="tr-TR" b="1" baseline="-25000" dirty="0" err="1">
                <a:solidFill>
                  <a:srgbClr val="BDC1C6"/>
                </a:solidFill>
                <a:latin typeface="Google Sans"/>
              </a:rPr>
              <a:t>related</a:t>
            </a:r>
            <a:r>
              <a:rPr lang="tr-TR" b="1" baseline="-25000" dirty="0">
                <a:solidFill>
                  <a:srgbClr val="BDC1C6"/>
                </a:solidFill>
                <a:latin typeface="Google Sans"/>
              </a:rPr>
              <a:t> </a:t>
            </a:r>
            <a:r>
              <a:rPr lang="tr-TR" b="1" baseline="-25000" dirty="0" err="1">
                <a:solidFill>
                  <a:srgbClr val="BDC1C6"/>
                </a:solidFill>
                <a:latin typeface="Google Sans"/>
              </a:rPr>
              <a:t>deaths</a:t>
            </a:r>
            <a:r>
              <a:rPr lang="tr-TR" b="1" baseline="-25000" dirty="0">
                <a:solidFill>
                  <a:srgbClr val="BDC1C6"/>
                </a:solidFill>
                <a:latin typeface="Google Sans"/>
              </a:rPr>
              <a:t> 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in </a:t>
            </a:r>
            <a:r>
              <a:rPr lang="tr-TR" baseline="-25000" dirty="0" err="1">
                <a:solidFill>
                  <a:srgbClr val="E8EAED"/>
                </a:solidFill>
                <a:latin typeface="Google Sans"/>
              </a:rPr>
              <a:t>Turkey</a:t>
            </a:r>
            <a:r>
              <a:rPr lang="tr-TR" baseline="-25000" dirty="0">
                <a:solidFill>
                  <a:srgbClr val="E8EAED"/>
                </a:solidFill>
                <a:latin typeface="Google Sans"/>
              </a:rPr>
              <a:t> in 2009-2017. </a:t>
            </a:r>
            <a:r>
              <a:rPr lang="tr-TR" b="1" baseline="-25000" dirty="0">
                <a:solidFill>
                  <a:srgbClr val="BDC1C6"/>
                </a:solidFill>
                <a:latin typeface="Google Sans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yazılım, yazı tipi içeren bir resim&#10;&#10;Açıklama otomatik olarak oluşturuldu">
            <a:extLst>
              <a:ext uri="{FF2B5EF4-FFF2-40B4-BE49-F238E27FC236}">
                <a16:creationId xmlns:a16="http://schemas.microsoft.com/office/drawing/2014/main" id="{B469AADE-E52E-0642-A711-14DD94DE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218" y="482884"/>
            <a:ext cx="7244169" cy="552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Magnifying glass showing decling performance">
            <a:extLst>
              <a:ext uri="{FF2B5EF4-FFF2-40B4-BE49-F238E27FC236}">
                <a16:creationId xmlns:a16="http://schemas.microsoft.com/office/drawing/2014/main" id="{012A2295-2FC4-9966-2D23-B43D5B048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39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E20E6D-25EF-3949-BCE2-5A8C81D16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0" y="986320"/>
            <a:ext cx="6665358" cy="5155058"/>
          </a:xfrm>
        </p:spPr>
        <p:txBody>
          <a:bodyPr>
            <a:normAutofit/>
          </a:bodyPr>
          <a:lstStyle/>
          <a:p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 step: Finding Data</a:t>
            </a:r>
          </a:p>
          <a:p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step: Data Analysis</a:t>
            </a:r>
          </a:p>
          <a:p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step:  Data  Visualization</a:t>
            </a:r>
          </a:p>
          <a:p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step: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390813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0A9FAD-709A-F74A-ACCA-A3E1EC35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r>
              <a:rPr lang="tr-TR" dirty="0"/>
              <a:t>: </a:t>
            </a:r>
            <a:br>
              <a:rPr lang="tr-TR" dirty="0"/>
            </a:b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cannot</a:t>
            </a:r>
            <a:r>
              <a:rPr lang="tr-TR" dirty="0"/>
              <a:t> </a:t>
            </a:r>
            <a:r>
              <a:rPr lang="tr-TR" dirty="0" err="1"/>
              <a:t>reject</a:t>
            </a:r>
            <a:r>
              <a:rPr lang="tr-TR" dirty="0"/>
              <a:t> </a:t>
            </a:r>
            <a:r>
              <a:rPr lang="tr-TR" dirty="0" err="1"/>
              <a:t>Null</a:t>
            </a:r>
            <a:r>
              <a:rPr lang="tr-TR" dirty="0"/>
              <a:t> </a:t>
            </a:r>
            <a:r>
              <a:rPr lang="tr-TR" dirty="0" err="1"/>
              <a:t>Hypothesis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7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B4FFA92-FF7F-2A4F-9349-F6D3F182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29" y="1181101"/>
            <a:ext cx="7236143" cy="26109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spc="300" dirty="0"/>
              <a:t>Thank you for listening </a:t>
            </a:r>
            <a:r>
              <a:rPr lang="en-US" sz="4800" cap="all" spc="300" dirty="0">
                <a:sym typeface="Wingdings" pitchFamily="2" charset="2"/>
              </a:rPr>
              <a:t></a:t>
            </a:r>
            <a:endParaRPr lang="en-US" sz="4800" cap="all" spc="3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05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Ofisin yansıdığı bir ekranda grafikler">
            <a:extLst>
              <a:ext uri="{FF2B5EF4-FFF2-40B4-BE49-F238E27FC236}">
                <a16:creationId xmlns:a16="http://schemas.microsoft.com/office/drawing/2014/main" id="{F254A9EB-FE96-3B46-86F5-0E282339D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5" b="7125"/>
          <a:stretch/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B6D7AD4-D9E7-A149-99E7-553E1337A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90" y="1061686"/>
            <a:ext cx="8266139" cy="3793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600" cap="all" spc="300" dirty="0">
                <a:solidFill>
                  <a:srgbClr val="FFFFFF"/>
                </a:solidFill>
              </a:rPr>
              <a:t>1</a:t>
            </a:r>
            <a:r>
              <a:rPr lang="en-US" sz="6600" cap="all" spc="300" baseline="30000" dirty="0">
                <a:solidFill>
                  <a:srgbClr val="FFFFFF"/>
                </a:solidFill>
              </a:rPr>
              <a:t>ST</a:t>
            </a:r>
            <a:r>
              <a:rPr lang="en-US" sz="6600" cap="all" spc="300" dirty="0">
                <a:solidFill>
                  <a:srgbClr val="FFFFFF"/>
                </a:solidFill>
              </a:rPr>
              <a:t> STEP: FINDING DATA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56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44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Freeform: Shape 1046">
            <a:extLst>
              <a:ext uri="{FF2B5EF4-FFF2-40B4-BE49-F238E27FC236}">
                <a16:creationId xmlns:a16="http://schemas.microsoft.com/office/drawing/2014/main" id="{2712B839-088B-4F97-96A4-6FAA8E3D1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3870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Freeform: Shape 1048">
            <a:extLst>
              <a:ext uri="{FF2B5EF4-FFF2-40B4-BE49-F238E27FC236}">
                <a16:creationId xmlns:a16="http://schemas.microsoft.com/office/drawing/2014/main" id="{789BAF08-0AD0-4642-9767-4D53853C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527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036517 w 6899617"/>
              <a:gd name="connsiteY1" fmla="*/ 0 h 6858000"/>
              <a:gd name="connsiteX2" fmla="*/ 6899617 w 6899617"/>
              <a:gd name="connsiteY2" fmla="*/ 0 h 6858000"/>
              <a:gd name="connsiteX3" fmla="*/ 6899617 w 6899617"/>
              <a:gd name="connsiteY3" fmla="*/ 1529274 h 6858000"/>
              <a:gd name="connsiteX4" fmla="*/ 6899617 w 6899617"/>
              <a:gd name="connsiteY4" fmla="*/ 6858000 h 6858000"/>
              <a:gd name="connsiteX5" fmla="*/ 2229334 w 6899617"/>
              <a:gd name="connsiteY5" fmla="*/ 6858000 h 6858000"/>
              <a:gd name="connsiteX6" fmla="*/ 25925 w 6899617"/>
              <a:gd name="connsiteY6" fmla="*/ 6858000 h 6858000"/>
              <a:gd name="connsiteX7" fmla="*/ 0 w 689961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036517" y="0"/>
                </a:lnTo>
                <a:lnTo>
                  <a:pt x="6899617" y="0"/>
                </a:lnTo>
                <a:lnTo>
                  <a:pt x="6899617" y="1529274"/>
                </a:lnTo>
                <a:lnTo>
                  <a:pt x="6899617" y="6858000"/>
                </a:lnTo>
                <a:lnTo>
                  <a:pt x="2229334" y="6858000"/>
                </a:lnTo>
                <a:lnTo>
                  <a:pt x="2592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AD9EBA4-F83D-5C48-AEB0-4C9C1372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5888182" cy="1360898"/>
          </a:xfrm>
        </p:spPr>
        <p:txBody>
          <a:bodyPr>
            <a:normAutofit/>
          </a:bodyPr>
          <a:lstStyle/>
          <a:p>
            <a:r>
              <a:rPr lang="en-US" dirty="0"/>
              <a:t>OUR SOURCES: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87EFA3-42E6-C947-8712-4BC9D4807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8"/>
            <a:ext cx="3921791" cy="3840172"/>
          </a:xfrm>
        </p:spPr>
        <p:txBody>
          <a:bodyPr>
            <a:normAutofit/>
          </a:bodyPr>
          <a:lstStyle/>
          <a:p>
            <a:r>
              <a:rPr lang="en-US" dirty="0"/>
              <a:t>TC Ministry of Environment, </a:t>
            </a:r>
            <a:r>
              <a:rPr lang="en-US" dirty="0" err="1"/>
              <a:t>Urbanisation</a:t>
            </a:r>
            <a:r>
              <a:rPr lang="en-US" dirty="0"/>
              <a:t> and Climate Change</a:t>
            </a:r>
          </a:p>
          <a:p>
            <a:r>
              <a:rPr lang="en-US" dirty="0"/>
              <a:t>TUIK (</a:t>
            </a:r>
            <a:r>
              <a:rPr lang="en-US" dirty="0" err="1"/>
              <a:t>Türkiye</a:t>
            </a:r>
            <a:r>
              <a:rPr lang="en-US" dirty="0"/>
              <a:t> Statistical Institute)</a:t>
            </a:r>
          </a:p>
        </p:txBody>
      </p:sp>
      <p:pic>
        <p:nvPicPr>
          <p:cNvPr id="1026" name="Picture 2" descr="TÜİK, enflasyon rakamlarını açıkladı! | Rudaw.net">
            <a:extLst>
              <a:ext uri="{FF2B5EF4-FFF2-40B4-BE49-F238E27FC236}">
                <a16:creationId xmlns:a16="http://schemas.microsoft.com/office/drawing/2014/main" id="{D986086A-B0A7-FC47-9B28-AC7FB224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4512" y="2915566"/>
            <a:ext cx="2490552" cy="156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.C. Ministry of Environment, Urbanisation and Climate Change">
            <a:extLst>
              <a:ext uri="{FF2B5EF4-FFF2-40B4-BE49-F238E27FC236}">
                <a16:creationId xmlns:a16="http://schemas.microsoft.com/office/drawing/2014/main" id="{DD317C97-1453-144C-8DF0-4F107D01D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045" y="4987008"/>
            <a:ext cx="2817487" cy="88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4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ekran görüntüsü, dikdörtgen, tasarım içeren bir resim&#10;&#10;Açıklama otomatik olarak oluşturuldu">
            <a:extLst>
              <a:ext uri="{FF2B5EF4-FFF2-40B4-BE49-F238E27FC236}">
                <a16:creationId xmlns:a16="http://schemas.microsoft.com/office/drawing/2014/main" id="{A556E631-AEF9-1B43-A3D1-BC28F6C1D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59" r="17432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3E15D75-B737-9F4B-BF8C-BED809875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6" y="872932"/>
            <a:ext cx="5920740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  <a:r>
              <a:rPr lang="en-US" sz="5400" kern="1200" baseline="30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Dataset: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2591054C-C7DB-DB47-857B-5B481EB7C29B}"/>
              </a:ext>
            </a:extLst>
          </p:cNvPr>
          <p:cNvSpPr txBox="1"/>
          <p:nvPr/>
        </p:nvSpPr>
        <p:spPr>
          <a:xfrm>
            <a:off x="93320" y="6180633"/>
            <a:ext cx="3132765" cy="6725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200" dirty="0"/>
              <a:t>Retrieved from: TC Ministry of Environment, </a:t>
            </a:r>
            <a:r>
              <a:rPr lang="en-US" sz="1200" dirty="0" err="1"/>
              <a:t>Urbanisation</a:t>
            </a:r>
            <a:r>
              <a:rPr lang="en-US" sz="1200" dirty="0"/>
              <a:t> and Climate Change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312F70D-F78C-744C-8B73-C31E88121280}"/>
              </a:ext>
            </a:extLst>
          </p:cNvPr>
          <p:cNvSpPr txBox="1"/>
          <p:nvPr/>
        </p:nvSpPr>
        <p:spPr>
          <a:xfrm>
            <a:off x="464199" y="2381319"/>
            <a:ext cx="3025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 Pollution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 by year (20</a:t>
            </a:r>
            <a:r>
              <a:rPr lang="tr-TR" dirty="0"/>
              <a:t>09</a:t>
            </a:r>
            <a:r>
              <a:rPr lang="en-US" dirty="0"/>
              <a:t>-2017)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City by city</a:t>
            </a:r>
          </a:p>
        </p:txBody>
      </p:sp>
    </p:spTree>
    <p:extLst>
      <p:ext uri="{BB962C8B-B14F-4D97-AF65-F5344CB8AC3E}">
        <p14:creationId xmlns:p14="http://schemas.microsoft.com/office/powerpoint/2010/main" val="193821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makbuz, siyah beyaz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CB80D8C-0182-264B-A287-DBA70D862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6" r="16544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B479357-E8B3-EA4B-86ED-24DB8AEC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52" y="738992"/>
            <a:ext cx="5920740" cy="1360898"/>
          </a:xfrm>
        </p:spPr>
        <p:txBody>
          <a:bodyPr>
            <a:normAutofit/>
          </a:bodyPr>
          <a:lstStyle/>
          <a:p>
            <a:r>
              <a:rPr lang="en-US" sz="5400" dirty="0"/>
              <a:t>2</a:t>
            </a:r>
            <a:r>
              <a:rPr lang="en-US" sz="5400" baseline="30000" dirty="0"/>
              <a:t>nd</a:t>
            </a:r>
            <a:r>
              <a:rPr lang="en-US" sz="5400" dirty="0"/>
              <a:t> Dataset: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673412-0714-0736-56A7-82DDF88C1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r>
              <a:rPr lang="en-US" dirty="0"/>
              <a:t>Distribution of causes of death</a:t>
            </a:r>
          </a:p>
          <a:p>
            <a:r>
              <a:rPr lang="en-US" dirty="0"/>
              <a:t>Year by Year (2009-2017)</a:t>
            </a:r>
          </a:p>
          <a:p>
            <a:r>
              <a:rPr lang="en-US" dirty="0"/>
              <a:t>City by City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637E2CBE-BBA1-3D46-A6AD-D43894CB0165}"/>
              </a:ext>
            </a:extLst>
          </p:cNvPr>
          <p:cNvSpPr txBox="1"/>
          <p:nvPr/>
        </p:nvSpPr>
        <p:spPr>
          <a:xfrm>
            <a:off x="-1712" y="6432593"/>
            <a:ext cx="6097712" cy="28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100" dirty="0"/>
              <a:t>Retrieved from: TUIK (</a:t>
            </a:r>
            <a:r>
              <a:rPr lang="en-US" sz="1100" dirty="0" err="1"/>
              <a:t>Türkiye</a:t>
            </a:r>
            <a:r>
              <a:rPr lang="en-US" sz="1100" dirty="0"/>
              <a:t> Statistical Institute)</a:t>
            </a:r>
          </a:p>
        </p:txBody>
      </p:sp>
    </p:spTree>
    <p:extLst>
      <p:ext uri="{BB962C8B-B14F-4D97-AF65-F5344CB8AC3E}">
        <p14:creationId xmlns:p14="http://schemas.microsoft.com/office/powerpoint/2010/main" val="358517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İçerik Yer Tutucusu 4" descr="metin, ekran görüntüsü, siyah beyaz, makbuz içeren bir resim&#10;&#10;Açıklama otomatik olarak oluşturuldu">
            <a:extLst>
              <a:ext uri="{FF2B5EF4-FFF2-40B4-BE49-F238E27FC236}">
                <a16:creationId xmlns:a16="http://schemas.microsoft.com/office/drawing/2014/main" id="{B9BF353D-1F7E-464C-831C-617CF7004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0" r="17164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00F40CB-5538-514C-9AA7-19A137B8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00" y="710738"/>
            <a:ext cx="5920740" cy="1360898"/>
          </a:xfrm>
        </p:spPr>
        <p:txBody>
          <a:bodyPr>
            <a:normAutofit/>
          </a:bodyPr>
          <a:lstStyle/>
          <a:p>
            <a:r>
              <a:rPr lang="en-US" sz="5400" dirty="0"/>
              <a:t>3</a:t>
            </a:r>
            <a:r>
              <a:rPr lang="en-US" sz="5400" baseline="30000" dirty="0"/>
              <a:t>rd</a:t>
            </a:r>
            <a:r>
              <a:rPr lang="en-US" sz="5400" dirty="0"/>
              <a:t> Dataset:</a:t>
            </a:r>
          </a:p>
        </p:txBody>
      </p:sp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3B800D81-670D-384F-B8BD-E275DFE10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r>
              <a:rPr lang="en-US" dirty="0"/>
              <a:t>Population distribution of provinces</a:t>
            </a:r>
          </a:p>
          <a:p>
            <a:r>
              <a:rPr lang="en-US" dirty="0"/>
              <a:t>Year by Year (2007-2022)</a:t>
            </a:r>
          </a:p>
          <a:p>
            <a:r>
              <a:rPr lang="en-US" dirty="0"/>
              <a:t>City by City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82170ECD-8FA9-CC4D-AD57-FB3969052EDE}"/>
              </a:ext>
            </a:extLst>
          </p:cNvPr>
          <p:cNvSpPr txBox="1"/>
          <p:nvPr/>
        </p:nvSpPr>
        <p:spPr>
          <a:xfrm>
            <a:off x="41439" y="6432593"/>
            <a:ext cx="6097712" cy="28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100" dirty="0"/>
              <a:t>Retrieved from: TUIK (</a:t>
            </a:r>
            <a:r>
              <a:rPr lang="en-US" sz="1100" dirty="0" err="1"/>
              <a:t>Türkiye</a:t>
            </a:r>
            <a:r>
              <a:rPr lang="en-US" sz="1100" dirty="0"/>
              <a:t> Statistical Institute)</a:t>
            </a:r>
          </a:p>
        </p:txBody>
      </p:sp>
    </p:spTree>
    <p:extLst>
      <p:ext uri="{BB962C8B-B14F-4D97-AF65-F5344CB8AC3E}">
        <p14:creationId xmlns:p14="http://schemas.microsoft.com/office/powerpoint/2010/main" val="362448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Hisse senedi pazarında dijital grafik">
            <a:extLst>
              <a:ext uri="{FF2B5EF4-FFF2-40B4-BE49-F238E27FC236}">
                <a16:creationId xmlns:a16="http://schemas.microsoft.com/office/drawing/2014/main" id="{4B1613B7-9CD3-5E48-8861-EA217387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3" b="21738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518F0D-4165-8C40-A4F1-64211981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29" y="1181101"/>
            <a:ext cx="7236143" cy="26109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spc="300" dirty="0">
                <a:solidFill>
                  <a:srgbClr val="FFFFFF"/>
                </a:solidFill>
              </a:rPr>
              <a:t>2</a:t>
            </a:r>
            <a:r>
              <a:rPr lang="en-US" sz="4800" cap="all" spc="300" baseline="30000" dirty="0">
                <a:solidFill>
                  <a:srgbClr val="FFFFFF"/>
                </a:solidFill>
              </a:rPr>
              <a:t>nd</a:t>
            </a:r>
            <a:r>
              <a:rPr lang="en-US" sz="4800" cap="all" spc="300" dirty="0">
                <a:solidFill>
                  <a:srgbClr val="FFFFFF"/>
                </a:solidFill>
              </a:rPr>
              <a:t> STEP: </a:t>
            </a:r>
            <a:r>
              <a:rPr lang="en-US" sz="4800" cap="all" spc="300" dirty="0" err="1">
                <a:solidFill>
                  <a:srgbClr val="FFFFFF"/>
                </a:solidFill>
              </a:rPr>
              <a:t>EXploratory</a:t>
            </a:r>
            <a:r>
              <a:rPr lang="en-US" sz="4800" cap="all" spc="300" dirty="0">
                <a:solidFill>
                  <a:srgbClr val="FFFFFF"/>
                </a:solidFill>
              </a:rPr>
              <a:t> DATA ANALYSIS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329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Ekrandaki bir grafiğe işaret eden kalem">
            <a:extLst>
              <a:ext uri="{FF2B5EF4-FFF2-40B4-BE49-F238E27FC236}">
                <a16:creationId xmlns:a16="http://schemas.microsoft.com/office/drawing/2014/main" id="{5E270B33-E808-6448-BC36-738C2C93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09" b="1121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9975AA-D532-4570-9193-6482D3F22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35450" y="-2235450"/>
            <a:ext cx="6858000" cy="11328901"/>
          </a:xfrm>
          <a:custGeom>
            <a:avLst/>
            <a:gdLst>
              <a:gd name="connsiteX0" fmla="*/ 0 w 6858000"/>
              <a:gd name="connsiteY0" fmla="*/ 2229335 h 11328901"/>
              <a:gd name="connsiteX1" fmla="*/ 0 w 6858000"/>
              <a:gd name="connsiteY1" fmla="*/ 0 h 11328901"/>
              <a:gd name="connsiteX2" fmla="*/ 6858000 w 6858000"/>
              <a:gd name="connsiteY2" fmla="*/ 6010593 h 11328901"/>
              <a:gd name="connsiteX3" fmla="*/ 6858000 w 6858000"/>
              <a:gd name="connsiteY3" fmla="*/ 6052915 h 11328901"/>
              <a:gd name="connsiteX4" fmla="*/ 6858000 w 6858000"/>
              <a:gd name="connsiteY4" fmla="*/ 6052915 h 11328901"/>
              <a:gd name="connsiteX5" fmla="*/ 6858000 w 6858000"/>
              <a:gd name="connsiteY5" fmla="*/ 9053844 h 11328901"/>
              <a:gd name="connsiteX6" fmla="*/ 6858000 w 6858000"/>
              <a:gd name="connsiteY6" fmla="*/ 11328901 h 11328901"/>
              <a:gd name="connsiteX7" fmla="*/ 1 w 6858000"/>
              <a:gd name="connsiteY7" fmla="*/ 11328901 h 11328901"/>
              <a:gd name="connsiteX8" fmla="*/ 1 w 6858000"/>
              <a:gd name="connsiteY8" fmla="*/ 9359065 h 11328901"/>
              <a:gd name="connsiteX9" fmla="*/ 0 w 6858000"/>
              <a:gd name="connsiteY9" fmla="*/ 9359065 h 11328901"/>
              <a:gd name="connsiteX10" fmla="*/ 0 w 6858000"/>
              <a:gd name="connsiteY10" fmla="*/ 6535740 h 11328901"/>
              <a:gd name="connsiteX11" fmla="*/ 1 w 6858000"/>
              <a:gd name="connsiteY11" fmla="*/ 6535740 h 11328901"/>
              <a:gd name="connsiteX12" fmla="*/ 1 w 6858000"/>
              <a:gd name="connsiteY12" fmla="*/ 2229336 h 1132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11328901">
                <a:moveTo>
                  <a:pt x="0" y="2229335"/>
                </a:moveTo>
                <a:lnTo>
                  <a:pt x="0" y="0"/>
                </a:lnTo>
                <a:lnTo>
                  <a:pt x="6858000" y="6010593"/>
                </a:lnTo>
                <a:lnTo>
                  <a:pt x="6858000" y="6052915"/>
                </a:lnTo>
                <a:lnTo>
                  <a:pt x="6858000" y="6052915"/>
                </a:lnTo>
                <a:lnTo>
                  <a:pt x="6858000" y="9053844"/>
                </a:lnTo>
                <a:lnTo>
                  <a:pt x="6858000" y="11328901"/>
                </a:lnTo>
                <a:lnTo>
                  <a:pt x="1" y="11328901"/>
                </a:lnTo>
                <a:lnTo>
                  <a:pt x="1" y="9359065"/>
                </a:lnTo>
                <a:lnTo>
                  <a:pt x="0" y="9359065"/>
                </a:lnTo>
                <a:lnTo>
                  <a:pt x="0" y="6535740"/>
                </a:lnTo>
                <a:lnTo>
                  <a:pt x="1" y="6535740"/>
                </a:lnTo>
                <a:lnTo>
                  <a:pt x="1" y="2229336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DAA478-B721-1A4D-AD70-C3930678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81101"/>
            <a:ext cx="6657108" cy="28324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800" cap="all" spc="300">
                <a:solidFill>
                  <a:srgbClr val="FFFFFF"/>
                </a:solidFill>
              </a:rPr>
              <a:t>CREATING DATA FRAMES:</a:t>
            </a:r>
          </a:p>
        </p:txBody>
      </p:sp>
    </p:spTree>
    <p:extLst>
      <p:ext uri="{BB962C8B-B14F-4D97-AF65-F5344CB8AC3E}">
        <p14:creationId xmlns:p14="http://schemas.microsoft.com/office/powerpoint/2010/main" val="183708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230</Words>
  <Application>Microsoft Macintosh PowerPoint</Application>
  <PresentationFormat>Geniş ekran</PresentationFormat>
  <Paragraphs>40</Paragraphs>
  <Slides>21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6" baseType="lpstr">
      <vt:lpstr>Arial</vt:lpstr>
      <vt:lpstr>Calibri</vt:lpstr>
      <vt:lpstr>Google Sans</vt:lpstr>
      <vt:lpstr>Walbaum Display</vt:lpstr>
      <vt:lpstr>RegattaVTI</vt:lpstr>
      <vt:lpstr>AIR POLLUTION AND RESPIRATORY DEATHS IN TURKEY</vt:lpstr>
      <vt:lpstr>PowerPoint Sunusu</vt:lpstr>
      <vt:lpstr>1ST STEP: FINDING DATA</vt:lpstr>
      <vt:lpstr>OUR SOURCES:</vt:lpstr>
      <vt:lpstr>1st Dataset:</vt:lpstr>
      <vt:lpstr>2nd Dataset:</vt:lpstr>
      <vt:lpstr>3rd Dataset:</vt:lpstr>
      <vt:lpstr>2nd STEP: EXploratory DATA ANALYSIS</vt:lpstr>
      <vt:lpstr>CREATING DATA FRAMES:</vt:lpstr>
      <vt:lpstr>PowerPoint Sunusu</vt:lpstr>
      <vt:lpstr>PowerPoint Sunusu</vt:lpstr>
      <vt:lpstr>Death / Population Rate:</vt:lpstr>
      <vt:lpstr>3rd STEP: DATA VISUALIZATION</vt:lpstr>
      <vt:lpstr>PowerPoint Sunusu</vt:lpstr>
      <vt:lpstr>PowerPoint Sunusu</vt:lpstr>
      <vt:lpstr>PowerPoint Sunusu</vt:lpstr>
      <vt:lpstr>4th STEP: HYPOTHESIS TESTING</vt:lpstr>
      <vt:lpstr>H0 : There is no significant relationship between air pollution and respiratory related deaths in Turkey in 2009-2017. Ha: There is a signigicant relationship between air pollution and respiratory related deaths in Turkey in 2009-2017. . </vt:lpstr>
      <vt:lpstr>PowerPoint Sunusu</vt:lpstr>
      <vt:lpstr>Conclusion:  We cannot reject Null Hypothesis.</vt:lpstr>
      <vt:lpstr>Thank you for listening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AND RESPIRATORY DEATHS IN TURKEY</dc:title>
  <dc:creator>idil güler</dc:creator>
  <cp:lastModifiedBy>Yusuf Eren Akgün</cp:lastModifiedBy>
  <cp:revision>5</cp:revision>
  <dcterms:created xsi:type="dcterms:W3CDTF">2023-06-09T11:17:31Z</dcterms:created>
  <dcterms:modified xsi:type="dcterms:W3CDTF">2023-06-10T11:22:24Z</dcterms:modified>
</cp:coreProperties>
</file>